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453" r:id="rId2"/>
    <p:sldId id="455" r:id="rId3"/>
    <p:sldId id="449" r:id="rId4"/>
    <p:sldId id="451" r:id="rId5"/>
    <p:sldId id="456" r:id="rId6"/>
    <p:sldId id="457" r:id="rId7"/>
    <p:sldId id="458" r:id="rId8"/>
    <p:sldId id="459" r:id="rId9"/>
    <p:sldId id="460" r:id="rId10"/>
    <p:sldId id="367" r:id="rId11"/>
    <p:sldId id="379" r:id="rId12"/>
    <p:sldId id="380" r:id="rId13"/>
    <p:sldId id="443" r:id="rId14"/>
    <p:sldId id="445" r:id="rId15"/>
    <p:sldId id="448" r:id="rId16"/>
    <p:sldId id="446" r:id="rId17"/>
    <p:sldId id="382" r:id="rId18"/>
    <p:sldId id="413" r:id="rId19"/>
    <p:sldId id="436" r:id="rId20"/>
    <p:sldId id="424" r:id="rId21"/>
    <p:sldId id="461" r:id="rId22"/>
    <p:sldId id="437" r:id="rId23"/>
    <p:sldId id="464" r:id="rId24"/>
    <p:sldId id="452" r:id="rId25"/>
    <p:sldId id="439" r:id="rId26"/>
    <p:sldId id="383" r:id="rId27"/>
    <p:sldId id="462" r:id="rId28"/>
    <p:sldId id="46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Pickering" initials="JP"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DE6FF"/>
    <a:srgbClr val="763019"/>
    <a:srgbClr val="FFFFB3"/>
    <a:srgbClr val="3F0025"/>
    <a:srgbClr val="00003F"/>
    <a:srgbClr val="00DB00"/>
    <a:srgbClr val="00C600"/>
    <a:srgbClr val="B31E1A"/>
    <a:srgbClr val="077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8144" autoAdjust="0"/>
    <p:restoredTop sz="92185" autoAdjust="0"/>
  </p:normalViewPr>
  <p:slideViewPr>
    <p:cSldViewPr snapToGrid="0" snapToObjects="1">
      <p:cViewPr>
        <p:scale>
          <a:sx n="100" d="100"/>
          <a:sy n="100" d="100"/>
        </p:scale>
        <p:origin x="-1992" y="-480"/>
      </p:cViewPr>
      <p:guideLst>
        <p:guide orient="horz" pos="2160"/>
        <p:guide pos="2880"/>
      </p:guideLst>
    </p:cSldViewPr>
  </p:slideViewPr>
  <p:notesTextViewPr>
    <p:cViewPr>
      <p:scale>
        <a:sx n="50" d="100"/>
        <a:sy n="50" d="100"/>
      </p:scale>
      <p:origin x="0" y="0"/>
    </p:cViewPr>
  </p:notesTextViewPr>
  <p:sorterViewPr>
    <p:cViewPr>
      <p:scale>
        <a:sx n="66" d="100"/>
        <a:sy n="66" d="100"/>
      </p:scale>
      <p:origin x="0" y="0"/>
    </p:cViewPr>
  </p:sorterViewPr>
  <p:notesViewPr>
    <p:cSldViewPr snapToGrid="0" snapToObjects="1">
      <p:cViewPr varScale="1">
        <p:scale>
          <a:sx n="118" d="100"/>
          <a:sy n="118" d="100"/>
        </p:scale>
        <p:origin x="-321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commentAuthors" Target="commentAuthor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8C9B68-C48D-9C4F-9027-F84BD611495E}" type="datetimeFigureOut">
              <a:rPr lang="en-US" smtClean="0"/>
              <a:pPr/>
              <a:t>8/11/17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FC7CC1-E0A8-AB49-B1D0-00673CD03A0A}" type="slidenum">
              <a:rPr lang="en-US" smtClean="0"/>
              <a:pPr/>
              <a:t>‹#›</a:t>
            </a:fld>
            <a:endParaRPr lang="en-US"/>
          </a:p>
        </p:txBody>
      </p:sp>
    </p:spTree>
    <p:extLst>
      <p:ext uri="{BB962C8B-B14F-4D97-AF65-F5344CB8AC3E}">
        <p14:creationId xmlns:p14="http://schemas.microsoft.com/office/powerpoint/2010/main" val="18621468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C7CC1-E0A8-AB49-B1D0-00673CD03A0A}" type="slidenum">
              <a:rPr lang="en-US" smtClean="0"/>
              <a:pPr/>
              <a:t>9</a:t>
            </a:fld>
            <a:endParaRPr lang="en-US"/>
          </a:p>
        </p:txBody>
      </p:sp>
    </p:spTree>
    <p:extLst>
      <p:ext uri="{BB962C8B-B14F-4D97-AF65-F5344CB8AC3E}">
        <p14:creationId xmlns:p14="http://schemas.microsoft.com/office/powerpoint/2010/main" val="772868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4D30EA-AB2D-9040-B622-06121783B04C}" type="datetimeFigureOut">
              <a:rPr lang="en-US" smtClean="0"/>
              <a:pPr/>
              <a:t>8/11/17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5F8EF-13BE-0643-9F6E-143A140B815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D30EA-AB2D-9040-B622-06121783B04C}" type="datetimeFigureOut">
              <a:rPr lang="en-US" smtClean="0"/>
              <a:pPr/>
              <a:t>8/11/17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5F8EF-13BE-0643-9F6E-143A140B815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D30EA-AB2D-9040-B622-06121783B04C}" type="datetimeFigureOut">
              <a:rPr lang="en-US" smtClean="0"/>
              <a:pPr/>
              <a:t>8/11/17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5F8EF-13BE-0643-9F6E-143A140B815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D30EA-AB2D-9040-B622-06121783B04C}" type="datetimeFigureOut">
              <a:rPr lang="en-US" smtClean="0"/>
              <a:pPr/>
              <a:t>8/11/17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5F8EF-13BE-0643-9F6E-143A140B815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4D30EA-AB2D-9040-B622-06121783B04C}" type="datetimeFigureOut">
              <a:rPr lang="en-US" smtClean="0"/>
              <a:pPr/>
              <a:t>8/11/17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85F8EF-13BE-0643-9F6E-143A140B815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4D30EA-AB2D-9040-B622-06121783B04C}" type="datetimeFigureOut">
              <a:rPr lang="en-US" smtClean="0"/>
              <a:pPr/>
              <a:t>8/11/17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5F8EF-13BE-0643-9F6E-143A140B815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4D30EA-AB2D-9040-B622-06121783B04C}" type="datetimeFigureOut">
              <a:rPr lang="en-US" smtClean="0"/>
              <a:pPr/>
              <a:t>8/11/17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85F8EF-13BE-0643-9F6E-143A140B815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4D30EA-AB2D-9040-B622-06121783B04C}" type="datetimeFigureOut">
              <a:rPr lang="en-US" smtClean="0"/>
              <a:pPr/>
              <a:t>8/11/17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85F8EF-13BE-0643-9F6E-143A140B815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4D30EA-AB2D-9040-B622-06121783B04C}" type="datetimeFigureOut">
              <a:rPr lang="en-US" smtClean="0"/>
              <a:pPr/>
              <a:t>8/11/17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85F8EF-13BE-0643-9F6E-143A140B815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D30EA-AB2D-9040-B622-06121783B04C}" type="datetimeFigureOut">
              <a:rPr lang="en-US" smtClean="0"/>
              <a:pPr/>
              <a:t>8/11/17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5F8EF-13BE-0643-9F6E-143A140B815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4D30EA-AB2D-9040-B622-06121783B04C}" type="datetimeFigureOut">
              <a:rPr lang="en-US" smtClean="0"/>
              <a:pPr/>
              <a:t>8/11/17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85F8EF-13BE-0643-9F6E-143A140B815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4D30EA-AB2D-9040-B622-06121783B04C}" type="datetimeFigureOut">
              <a:rPr lang="en-US" smtClean="0"/>
              <a:pPr/>
              <a:t>8/11/17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85F8EF-13BE-0643-9F6E-143A140B815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111"/>
            <a:ext cx="9144000" cy="3095348"/>
          </a:xfrm>
        </p:spPr>
        <p:txBody>
          <a:bodyPr>
            <a:normAutofit fontScale="90000"/>
          </a:bodyPr>
          <a:lstStyle/>
          <a:p>
            <a:r>
              <a:rPr lang="en-US" b="1" dirty="0"/>
              <a:t>Novel use of </a:t>
            </a:r>
            <a:r>
              <a:rPr lang="en-US" b="1" baseline="30000" dirty="0"/>
              <a:t>14</a:t>
            </a:r>
            <a:r>
              <a:rPr lang="en-US" b="1" dirty="0"/>
              <a:t>C bomb-pulse to measure how many years </a:t>
            </a:r>
            <a:r>
              <a:rPr lang="en-US" b="1" dirty="0" err="1" smtClean="0"/>
              <a:t>saturniidae</a:t>
            </a:r>
            <a:r>
              <a:rPr lang="en-US" b="1" dirty="0" smtClean="0"/>
              <a:t> </a:t>
            </a:r>
            <a:r>
              <a:rPr lang="en-US" b="1" dirty="0"/>
              <a:t>moths spend as pupae</a:t>
            </a:r>
            <a:r>
              <a:rPr lang="en-US" dirty="0"/>
              <a:t/>
            </a:r>
            <a:br>
              <a:rPr lang="en-US" dirty="0"/>
            </a:br>
            <a:r>
              <a:rPr lang="en-US" sz="2700" b="1" dirty="0"/>
              <a:t>John </a:t>
            </a:r>
            <a:r>
              <a:rPr lang="en-US" sz="2700" b="1" dirty="0" smtClean="0"/>
              <a:t>Pickering </a:t>
            </a:r>
            <a:r>
              <a:rPr lang="en-US" sz="2700" b="1" dirty="0"/>
              <a:t>and Alex </a:t>
            </a:r>
            <a:r>
              <a:rPr lang="en-US" sz="2700" b="1" dirty="0" smtClean="0"/>
              <a:t>Cherkinsky</a:t>
            </a:r>
            <a:r>
              <a:rPr lang="en-US" dirty="0"/>
              <a:t/>
            </a:r>
            <a:br>
              <a:rPr lang="en-US" dirty="0"/>
            </a:br>
            <a:r>
              <a:rPr lang="en-US" sz="2200" b="1" dirty="0"/>
              <a:t>University of Georgia, Athens, Georgia, USA </a:t>
            </a:r>
            <a:r>
              <a:rPr lang="en-US" sz="2200" dirty="0"/>
              <a:t> </a:t>
            </a:r>
            <a:br>
              <a:rPr lang="en-US" sz="2200" dirty="0"/>
            </a:br>
            <a:endParaRPr lang="en-US" sz="2200" dirty="0"/>
          </a:p>
        </p:txBody>
      </p:sp>
      <p:pic>
        <p:nvPicPr>
          <p:cNvPr id="3" name="Picture 2" descr="Screen-CAIS-XH-FC.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137604"/>
            <a:ext cx="3729797" cy="72039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844377" y="30200710"/>
            <a:ext cx="2116672" cy="21971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996777" y="30353110"/>
            <a:ext cx="2116672" cy="21971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149177" y="30505510"/>
            <a:ext cx="2116672" cy="21971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301577" y="30657910"/>
            <a:ext cx="2116672" cy="2197100"/>
          </a:xfrm>
          <a:prstGeom prst="rect">
            <a:avLst/>
          </a:prstGeom>
        </p:spPr>
      </p:pic>
      <p:sp>
        <p:nvSpPr>
          <p:cNvPr id="8" name="TextBox 7"/>
          <p:cNvSpPr txBox="1"/>
          <p:nvPr/>
        </p:nvSpPr>
        <p:spPr>
          <a:xfrm>
            <a:off x="7147502" y="4623554"/>
            <a:ext cx="184666" cy="369332"/>
          </a:xfrm>
          <a:prstGeom prst="rect">
            <a:avLst/>
          </a:prstGeom>
          <a:noFill/>
        </p:spPr>
        <p:txBody>
          <a:bodyPr wrap="none" rtlCol="0">
            <a:spAutoFit/>
          </a:bodyP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453977" y="30810310"/>
            <a:ext cx="2116672" cy="21971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606377" y="30962710"/>
            <a:ext cx="2116672" cy="21971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58777" y="31115110"/>
            <a:ext cx="2116672" cy="2197100"/>
          </a:xfrm>
          <a:prstGeom prst="rect">
            <a:avLst/>
          </a:prstGeom>
        </p:spPr>
      </p:pic>
      <p:pic>
        <p:nvPicPr>
          <p:cNvPr id="12" name="Picture 11"/>
          <p:cNvPicPr/>
          <p:nvPr/>
        </p:nvPicPr>
        <p:blipFill>
          <a:blip r:embed="rId4" cstate="print">
            <a:extLst>
              <a:ext uri="{28A0092B-C50C-407E-A947-70E740481C1C}">
                <a14:useLocalDpi xmlns:a14="http://schemas.microsoft.com/office/drawing/2010/main"/>
              </a:ext>
            </a:extLst>
          </a:blip>
          <a:srcRect/>
          <a:stretch>
            <a:fillRect/>
          </a:stretch>
        </p:blipFill>
        <p:spPr bwMode="auto">
          <a:xfrm>
            <a:off x="8309610" y="5989955"/>
            <a:ext cx="834390" cy="868045"/>
          </a:xfrm>
          <a:prstGeom prst="rect">
            <a:avLst/>
          </a:prstGeom>
          <a:noFill/>
          <a:ln>
            <a:noFill/>
          </a:ln>
        </p:spPr>
      </p:pic>
      <p:pic>
        <p:nvPicPr>
          <p:cNvPr id="14" name="Picture 13"/>
          <p:cNvPicPr>
            <a:picLocks noChangeAspect="1"/>
          </p:cNvPicPr>
          <p:nvPr/>
        </p:nvPicPr>
        <p:blipFill>
          <a:blip r:embed="rId5"/>
          <a:stretch>
            <a:fillRect/>
          </a:stretch>
        </p:blipFill>
        <p:spPr>
          <a:xfrm>
            <a:off x="12498231" y="26490842"/>
            <a:ext cx="7580141" cy="5200080"/>
          </a:xfrm>
          <a:prstGeom prst="rect">
            <a:avLst/>
          </a:prstGeom>
        </p:spPr>
      </p:pic>
      <p:pic>
        <p:nvPicPr>
          <p:cNvPr id="18" name="Content Placeholder 3" descr="Screen Shot 2016-06-03 at 1.03.08 PM.png"/>
          <p:cNvPicPr>
            <a:picLocks noChangeAspect="1"/>
          </p:cNvPicPr>
          <p:nvPr/>
        </p:nvPicPr>
        <p:blipFill>
          <a:blip r:embed="rId6" cstate="print">
            <a:extLst>
              <a:ext uri="{28A0092B-C50C-407E-A947-70E740481C1C}">
                <a14:useLocalDpi xmlns:a14="http://schemas.microsoft.com/office/drawing/2010/main"/>
              </a:ext>
            </a:extLst>
          </a:blip>
          <a:srcRect t="-2468" b="-2468"/>
          <a:stretch>
            <a:fillRect/>
          </a:stretch>
        </p:blipFill>
        <p:spPr>
          <a:xfrm rot="19478520">
            <a:off x="209668" y="4527571"/>
            <a:ext cx="1810750" cy="995842"/>
          </a:xfrm>
          <a:prstGeom prst="rect">
            <a:avLst/>
          </a:prstGeom>
        </p:spPr>
      </p:pic>
      <p:pic>
        <p:nvPicPr>
          <p:cNvPr id="19" name="Content Placeholder 3" descr="Screen Shot 2016-06-03 at 1.03.08 PM.png"/>
          <p:cNvPicPr>
            <a:picLocks noChangeAspect="1"/>
          </p:cNvPicPr>
          <p:nvPr/>
        </p:nvPicPr>
        <p:blipFill>
          <a:blip r:embed="rId6" cstate="print">
            <a:extLst>
              <a:ext uri="{28A0092B-C50C-407E-A947-70E740481C1C}">
                <a14:useLocalDpi xmlns:a14="http://schemas.microsoft.com/office/drawing/2010/main"/>
              </a:ext>
            </a:extLst>
          </a:blip>
          <a:srcRect t="-2468" b="-2468"/>
          <a:stretch>
            <a:fillRect/>
          </a:stretch>
        </p:blipFill>
        <p:spPr>
          <a:xfrm rot="7740355">
            <a:off x="81568" y="2241365"/>
            <a:ext cx="2003142" cy="1101650"/>
          </a:xfrm>
          <a:prstGeom prst="rect">
            <a:avLst/>
          </a:prstGeom>
        </p:spPr>
      </p:pic>
      <p:pic>
        <p:nvPicPr>
          <p:cNvPr id="20" name="Content Placeholder 3" descr="Screen Shot 2016-06-03 at 1.03.08 PM.png"/>
          <p:cNvPicPr>
            <a:picLocks noChangeAspect="1"/>
          </p:cNvPicPr>
          <p:nvPr/>
        </p:nvPicPr>
        <p:blipFill>
          <a:blip r:embed="rId6" cstate="print">
            <a:extLst>
              <a:ext uri="{28A0092B-C50C-407E-A947-70E740481C1C}">
                <a14:useLocalDpi xmlns:a14="http://schemas.microsoft.com/office/drawing/2010/main"/>
              </a:ext>
            </a:extLst>
          </a:blip>
          <a:srcRect t="-2468" b="-2468"/>
          <a:stretch>
            <a:fillRect/>
          </a:stretch>
        </p:blipFill>
        <p:spPr>
          <a:xfrm rot="18413813">
            <a:off x="6832052" y="2341014"/>
            <a:ext cx="2311948" cy="1271482"/>
          </a:xfrm>
          <a:prstGeom prst="rect">
            <a:avLst/>
          </a:prstGeom>
        </p:spPr>
      </p:pic>
      <p:pic>
        <p:nvPicPr>
          <p:cNvPr id="21" name="Content Placeholder 3" descr="Screen Shot 2016-06-03 at 1.03.08 PM.png"/>
          <p:cNvPicPr>
            <a:picLocks noChangeAspect="1"/>
          </p:cNvPicPr>
          <p:nvPr/>
        </p:nvPicPr>
        <p:blipFill>
          <a:blip r:embed="rId6" cstate="print">
            <a:extLst>
              <a:ext uri="{28A0092B-C50C-407E-A947-70E740481C1C}">
                <a14:useLocalDpi xmlns:a14="http://schemas.microsoft.com/office/drawing/2010/main"/>
              </a:ext>
            </a:extLst>
          </a:blip>
          <a:srcRect t="-2468" b="-2468"/>
          <a:stretch>
            <a:fillRect/>
          </a:stretch>
        </p:blipFill>
        <p:spPr>
          <a:xfrm rot="19256024">
            <a:off x="6570572" y="4779604"/>
            <a:ext cx="2424316" cy="1333280"/>
          </a:xfrm>
          <a:prstGeom prst="rect">
            <a:avLst/>
          </a:prstGeom>
        </p:spPr>
      </p:pic>
      <p:pic>
        <p:nvPicPr>
          <p:cNvPr id="22" name="Content Placeholder 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653709" y="3099296"/>
            <a:ext cx="3901174" cy="2908825"/>
          </a:xfrm>
          <a:prstGeom prst="rect">
            <a:avLst/>
          </a:prstGeom>
        </p:spPr>
      </p:pic>
      <p:pic>
        <p:nvPicPr>
          <p:cNvPr id="23" name="Content Placeholder 3" descr="Screen Shot 2016-06-03 at 1.03.08 PM.png"/>
          <p:cNvPicPr>
            <a:picLocks noChangeAspect="1"/>
          </p:cNvPicPr>
          <p:nvPr/>
        </p:nvPicPr>
        <p:blipFill>
          <a:blip r:embed="rId6" cstate="print">
            <a:extLst>
              <a:ext uri="{28A0092B-C50C-407E-A947-70E740481C1C}">
                <a14:useLocalDpi xmlns:a14="http://schemas.microsoft.com/office/drawing/2010/main"/>
              </a:ext>
            </a:extLst>
          </a:blip>
          <a:srcRect t="-2468" b="-2468"/>
          <a:stretch>
            <a:fillRect/>
          </a:stretch>
        </p:blipFill>
        <p:spPr>
          <a:xfrm rot="1909965">
            <a:off x="3682287" y="4157655"/>
            <a:ext cx="1081453" cy="594757"/>
          </a:xfrm>
          <a:prstGeom prst="rect">
            <a:avLst/>
          </a:prstGeom>
        </p:spPr>
      </p:pic>
    </p:spTree>
    <p:extLst>
      <p:ext uri="{BB962C8B-B14F-4D97-AF65-F5344CB8AC3E}">
        <p14:creationId xmlns:p14="http://schemas.microsoft.com/office/powerpoint/2010/main" val="422286784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107"/>
            <a:ext cx="8229600" cy="826029"/>
          </a:xfrm>
        </p:spPr>
        <p:txBody>
          <a:bodyPr/>
          <a:lstStyle/>
          <a:p>
            <a:r>
              <a:rPr lang="en-US" b="1" dirty="0" smtClean="0"/>
              <a:t>Synchronized</a:t>
            </a:r>
            <a:r>
              <a:rPr lang="en-US" dirty="0" smtClean="0"/>
              <a:t> flight pattern</a:t>
            </a:r>
            <a:endParaRPr lang="en-US" dirty="0"/>
          </a:p>
        </p:txBody>
      </p:sp>
      <p:pic>
        <p:nvPicPr>
          <p:cNvPr id="12" name="Content Placeholder 11" descr="Screen Shot 2016-02-17 at 2.34.15 PM.png"/>
          <p:cNvPicPr>
            <a:picLocks noGrp="1" noChangeAspect="1"/>
          </p:cNvPicPr>
          <p:nvPr>
            <p:ph idx="1"/>
          </p:nvPr>
        </p:nvPicPr>
        <p:blipFill>
          <a:blip r:embed="rId2" cstate="print">
            <a:extLst>
              <a:ext uri="{28A0092B-C50C-407E-A947-70E740481C1C}">
                <a14:useLocalDpi xmlns:a14="http://schemas.microsoft.com/office/drawing/2010/main"/>
              </a:ext>
            </a:extLst>
          </a:blip>
          <a:srcRect l="-5912" r="-5912"/>
          <a:stretch>
            <a:fillRect/>
          </a:stretch>
        </p:blipFill>
        <p:spPr>
          <a:xfrm>
            <a:off x="-397292" y="1100659"/>
            <a:ext cx="9846077" cy="5414963"/>
          </a:xfr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509"/>
            <a:ext cx="8229600" cy="1143000"/>
          </a:xfrm>
        </p:spPr>
        <p:txBody>
          <a:bodyPr>
            <a:normAutofit fontScale="90000"/>
          </a:bodyPr>
          <a:lstStyle/>
          <a:p>
            <a:r>
              <a:rPr lang="en-US" i="1" dirty="0" err="1" smtClean="0"/>
              <a:t>Dryocampa</a:t>
            </a:r>
            <a:r>
              <a:rPr lang="en-US" i="1" dirty="0" smtClean="0"/>
              <a:t> </a:t>
            </a:r>
            <a:r>
              <a:rPr lang="en-US" i="1" dirty="0" err="1" smtClean="0"/>
              <a:t>rubicunda</a:t>
            </a:r>
            <a:r>
              <a:rPr lang="en-US" i="1" dirty="0" smtClean="0"/>
              <a:t> </a:t>
            </a:r>
            <a:r>
              <a:rPr lang="en-US" dirty="0" smtClean="0"/>
              <a:t>[Saturniidae]</a:t>
            </a:r>
            <a:br>
              <a:rPr lang="en-US" dirty="0" smtClean="0"/>
            </a:br>
            <a:r>
              <a:rPr lang="en-US" dirty="0" smtClean="0"/>
              <a:t>Rosy Maple Moth</a:t>
            </a:r>
            <a:endParaRPr lang="en-US" dirty="0"/>
          </a:p>
        </p:txBody>
      </p:sp>
      <p:pic>
        <p:nvPicPr>
          <p:cNvPr id="4" name="Content Placeholder 3" descr="Screen Shot 2016-02-17 at 2.19.24 PM.png"/>
          <p:cNvPicPr>
            <a:picLocks noGrp="1" noChangeAspect="1"/>
          </p:cNvPicPr>
          <p:nvPr>
            <p:ph idx="1"/>
          </p:nvPr>
        </p:nvPicPr>
        <p:blipFill>
          <a:blip r:embed="rId2" cstate="print">
            <a:extLst>
              <a:ext uri="{28A0092B-C50C-407E-A947-70E740481C1C}">
                <a14:useLocalDpi xmlns:a14="http://schemas.microsoft.com/office/drawing/2010/main"/>
              </a:ext>
            </a:extLst>
          </a:blip>
          <a:srcRect l="-12149" r="-12149"/>
          <a:stretch>
            <a:fillRect/>
          </a:stretch>
        </p:blipFill>
        <p:spPr>
          <a:xfrm>
            <a:off x="-358789" y="1332974"/>
            <a:ext cx="9892260" cy="5440362"/>
          </a:xfr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Complex</a:t>
            </a:r>
            <a:r>
              <a:rPr lang="en-US" dirty="0" smtClean="0"/>
              <a:t> flight pattern</a:t>
            </a:r>
            <a:endParaRPr lang="en-US" dirty="0"/>
          </a:p>
        </p:txBody>
      </p:sp>
      <p:pic>
        <p:nvPicPr>
          <p:cNvPr id="4" name="Content Placeholder 3" descr="Screen Shot 2016-02-17 at 2.25.54 PM.png"/>
          <p:cNvPicPr>
            <a:picLocks noGrp="1" noChangeAspect="1"/>
          </p:cNvPicPr>
          <p:nvPr>
            <p:ph idx="1"/>
          </p:nvPr>
        </p:nvPicPr>
        <p:blipFill>
          <a:blip r:embed="rId2" cstate="print">
            <a:extLst>
              <a:ext uri="{28A0092B-C50C-407E-A947-70E740481C1C}">
                <a14:useLocalDpi xmlns:a14="http://schemas.microsoft.com/office/drawing/2010/main"/>
              </a:ext>
            </a:extLst>
          </a:blip>
          <a:srcRect t="-2036" b="-2036"/>
          <a:stretch>
            <a:fillRect/>
          </a:stretch>
        </p:blipFill>
        <p:spPr>
          <a:xfrm>
            <a:off x="-33857" y="1600200"/>
            <a:ext cx="9177857" cy="5047468"/>
          </a:xfr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818" y="0"/>
            <a:ext cx="11548720" cy="6946708"/>
          </a:xfrm>
        </p:spPr>
      </p:pic>
    </p:spTree>
    <p:extLst>
      <p:ext uri="{BB962C8B-B14F-4D97-AF65-F5344CB8AC3E}">
        <p14:creationId xmlns:p14="http://schemas.microsoft.com/office/powerpoint/2010/main" val="52105160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6871" y="682855"/>
            <a:ext cx="9082658" cy="5493543"/>
          </a:xfrm>
        </p:spPr>
      </p:pic>
    </p:spTree>
    <p:extLst>
      <p:ext uri="{BB962C8B-B14F-4D97-AF65-F5344CB8AC3E}">
        <p14:creationId xmlns:p14="http://schemas.microsoft.com/office/powerpoint/2010/main" val="1883180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Moth families</a:t>
            </a:r>
            <a:endParaRPr lang="en-US" sz="6000" dirty="0"/>
          </a:p>
        </p:txBody>
      </p:sp>
      <p:sp>
        <p:nvSpPr>
          <p:cNvPr id="3" name="Content Placeholder 2"/>
          <p:cNvSpPr>
            <a:spLocks noGrp="1"/>
          </p:cNvSpPr>
          <p:nvPr>
            <p:ph idx="1"/>
          </p:nvPr>
        </p:nvSpPr>
        <p:spPr/>
        <p:txBody>
          <a:bodyPr/>
          <a:lstStyle/>
          <a:p>
            <a:r>
              <a:rPr lang="en-US" dirty="0" smtClean="0"/>
              <a:t>Saturniidae – Silk moths -- Adults do not feed</a:t>
            </a:r>
          </a:p>
          <a:p>
            <a:endParaRPr lang="en-US" dirty="0"/>
          </a:p>
          <a:p>
            <a:r>
              <a:rPr lang="en-US" dirty="0" smtClean="0"/>
              <a:t>Sphingidae – Hawk moths – Adults feed</a:t>
            </a:r>
            <a:endParaRPr lang="en-US" dirty="0"/>
          </a:p>
        </p:txBody>
      </p:sp>
    </p:spTree>
    <p:extLst>
      <p:ext uri="{BB962C8B-B14F-4D97-AF65-F5344CB8AC3E}">
        <p14:creationId xmlns:p14="http://schemas.microsoft.com/office/powerpoint/2010/main" val="46710618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11470" y="0"/>
            <a:ext cx="10187354" cy="6858000"/>
          </a:xfrm>
        </p:spPr>
      </p:pic>
    </p:spTree>
    <p:extLst>
      <p:ext uri="{BB962C8B-B14F-4D97-AF65-F5344CB8AC3E}">
        <p14:creationId xmlns:p14="http://schemas.microsoft.com/office/powerpoint/2010/main" val="1530321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10"/>
            <a:ext cx="8229600" cy="1143000"/>
          </a:xfrm>
        </p:spPr>
        <p:txBody>
          <a:bodyPr/>
          <a:lstStyle/>
          <a:p>
            <a:r>
              <a:rPr lang="en-US" dirty="0" smtClean="0"/>
              <a:t>Bomb-pulse radiocarbon dating</a:t>
            </a:r>
            <a:endParaRPr lang="en-US" dirty="0"/>
          </a:p>
        </p:txBody>
      </p:sp>
      <p:pic>
        <p:nvPicPr>
          <p:cNvPr id="4" name="Content Placeholder 3" descr="fig5.jpg"/>
          <p:cNvPicPr>
            <a:picLocks noGrp="1" noChangeAspect="1"/>
          </p:cNvPicPr>
          <p:nvPr>
            <p:ph idx="1"/>
          </p:nvPr>
        </p:nvPicPr>
        <p:blipFill>
          <a:blip r:embed="rId2" cstate="print">
            <a:extLst>
              <a:ext uri="{28A0092B-C50C-407E-A947-70E740481C1C}">
                <a14:useLocalDpi xmlns:a14="http://schemas.microsoft.com/office/drawing/2010/main"/>
              </a:ext>
            </a:extLst>
          </a:blip>
          <a:srcRect t="-4144" b="-4144"/>
          <a:stretch>
            <a:fillRect/>
          </a:stretch>
        </p:blipFill>
        <p:spPr>
          <a:xfrm>
            <a:off x="33798" y="1134534"/>
            <a:ext cx="9076327" cy="4991630"/>
          </a:xfr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2826" y="58597"/>
            <a:ext cx="9009529" cy="6717758"/>
          </a:xfrm>
        </p:spPr>
      </p:pic>
    </p:spTree>
    <p:extLst>
      <p:ext uri="{BB962C8B-B14F-4D97-AF65-F5344CB8AC3E}">
        <p14:creationId xmlns:p14="http://schemas.microsoft.com/office/powerpoint/2010/main" val="10948016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Automeris</a:t>
            </a:r>
            <a:r>
              <a:rPr lang="en-US" i="1" dirty="0" smtClean="0"/>
              <a:t> </a:t>
            </a:r>
            <a:r>
              <a:rPr lang="en-US" i="1" dirty="0" err="1" smtClean="0"/>
              <a:t>io</a:t>
            </a:r>
            <a:r>
              <a:rPr lang="en-US" dirty="0" smtClean="0"/>
              <a:t>, Io Moth</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63284" y="1649476"/>
            <a:ext cx="9584874" cy="3878942"/>
          </a:xfrm>
        </p:spPr>
      </p:pic>
    </p:spTree>
    <p:extLst>
      <p:ext uri="{BB962C8B-B14F-4D97-AF65-F5344CB8AC3E}">
        <p14:creationId xmlns:p14="http://schemas.microsoft.com/office/powerpoint/2010/main" val="1945047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ths.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381"/>
            <a:ext cx="9144000" cy="6857238"/>
          </a:xfrm>
          <a:prstGeom prst="rect">
            <a:avLst/>
          </a:prstGeom>
        </p:spPr>
      </p:pic>
    </p:spTree>
    <p:extLst>
      <p:ext uri="{BB962C8B-B14F-4D97-AF65-F5344CB8AC3E}">
        <p14:creationId xmlns:p14="http://schemas.microsoft.com/office/powerpoint/2010/main" val="23718534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0682" y="55201"/>
            <a:ext cx="9009529" cy="6717758"/>
          </a:xfrm>
        </p:spPr>
      </p:pic>
    </p:spTree>
    <p:extLst>
      <p:ext uri="{BB962C8B-B14F-4D97-AF65-F5344CB8AC3E}">
        <p14:creationId xmlns:p14="http://schemas.microsoft.com/office/powerpoint/2010/main" val="178655874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028343"/>
            <a:ext cx="4572000" cy="4801315"/>
          </a:xfrm>
          <a:prstGeom prst="rect">
            <a:avLst/>
          </a:prstGeom>
        </p:spPr>
        <p:txBody>
          <a:bodyPr>
            <a:spAutoFit/>
          </a:bodyPr>
          <a:lstStyle/>
          <a:p>
            <a:r>
              <a:rPr lang="en-US" b="1" dirty="0"/>
              <a:t>Calibration of 1.362000±0.002600 with NHZ2, intcal13.f14c,</a:t>
            </a:r>
            <a:endParaRPr lang="en-US" dirty="0"/>
          </a:p>
          <a:p>
            <a:r>
              <a:rPr lang="en-US" b="1" dirty="0"/>
              <a:t>24931(36)</a:t>
            </a:r>
            <a:endParaRPr lang="en-US" dirty="0"/>
          </a:p>
          <a:p>
            <a:r>
              <a:rPr lang="en-US" dirty="0" err="1"/>
              <a:t>OneSigma</a:t>
            </a:r>
            <a:endParaRPr lang="en-US" dirty="0"/>
          </a:p>
          <a:p>
            <a:r>
              <a:rPr lang="en-US" dirty="0"/>
              <a:t>[</a:t>
            </a:r>
            <a:r>
              <a:rPr lang="en-US" dirty="0" err="1"/>
              <a:t>cal</a:t>
            </a:r>
            <a:r>
              <a:rPr lang="en-US" dirty="0"/>
              <a:t> AD 1962.50 :</a:t>
            </a:r>
            <a:r>
              <a:rPr lang="en-US" dirty="0" err="1"/>
              <a:t>cal</a:t>
            </a:r>
            <a:r>
              <a:rPr lang="en-US" dirty="0"/>
              <a:t> AD 1962.64]0.117</a:t>
            </a:r>
          </a:p>
          <a:p>
            <a:r>
              <a:rPr lang="en-US" b="1" dirty="0"/>
              <a:t>[</a:t>
            </a:r>
            <a:r>
              <a:rPr lang="en-US" b="1" dirty="0" err="1"/>
              <a:t>cal</a:t>
            </a:r>
            <a:r>
              <a:rPr lang="en-US" b="1" dirty="0"/>
              <a:t> AD 1974.94 :</a:t>
            </a:r>
            <a:r>
              <a:rPr lang="en-US" b="1" dirty="0" err="1"/>
              <a:t>cal</a:t>
            </a:r>
            <a:r>
              <a:rPr lang="en-US" b="1" dirty="0"/>
              <a:t> AD 1975.26]0.118   1975.83±0.89</a:t>
            </a:r>
            <a:endParaRPr lang="en-US" dirty="0"/>
          </a:p>
          <a:p>
            <a:r>
              <a:rPr lang="en-US" b="1" dirty="0"/>
              <a:t>[</a:t>
            </a:r>
            <a:r>
              <a:rPr lang="en-US" b="1" dirty="0" err="1"/>
              <a:t>cal</a:t>
            </a:r>
            <a:r>
              <a:rPr lang="en-US" b="1" dirty="0"/>
              <a:t> AD 1975.98 :</a:t>
            </a:r>
            <a:r>
              <a:rPr lang="en-US" b="1" dirty="0" err="1"/>
              <a:t>cal</a:t>
            </a:r>
            <a:r>
              <a:rPr lang="en-US" b="1" dirty="0"/>
              <a:t> AD 1976.71]0.765</a:t>
            </a:r>
            <a:endParaRPr lang="en-US" dirty="0"/>
          </a:p>
          <a:p>
            <a:r>
              <a:rPr lang="en-US" dirty="0"/>
              <a:t> </a:t>
            </a:r>
          </a:p>
          <a:p>
            <a:r>
              <a:rPr lang="en-US" dirty="0" err="1"/>
              <a:t>TwoSigma</a:t>
            </a:r>
            <a:endParaRPr lang="en-US" dirty="0"/>
          </a:p>
          <a:p>
            <a:r>
              <a:rPr lang="en-US" dirty="0"/>
              <a:t>[</a:t>
            </a:r>
            <a:r>
              <a:rPr lang="en-US" dirty="0" err="1"/>
              <a:t>cal</a:t>
            </a:r>
            <a:r>
              <a:rPr lang="en-US" dirty="0"/>
              <a:t> AD 1962.38 :</a:t>
            </a:r>
            <a:r>
              <a:rPr lang="en-US" dirty="0" err="1"/>
              <a:t>cal</a:t>
            </a:r>
            <a:r>
              <a:rPr lang="en-US" dirty="0"/>
              <a:t> AD 1962.70]0.125    </a:t>
            </a:r>
          </a:p>
          <a:p>
            <a:r>
              <a:rPr lang="en-US" b="1" dirty="0"/>
              <a:t>[</a:t>
            </a:r>
            <a:r>
              <a:rPr lang="en-US" b="1" dirty="0" err="1"/>
              <a:t>cal</a:t>
            </a:r>
            <a:r>
              <a:rPr lang="en-US" b="1" dirty="0"/>
              <a:t> AD 1974.84 :</a:t>
            </a:r>
            <a:r>
              <a:rPr lang="en-US" b="1" dirty="0" err="1"/>
              <a:t>cal</a:t>
            </a:r>
            <a:r>
              <a:rPr lang="en-US" b="1" dirty="0"/>
              <a:t> AD 1976.98]0.855   </a:t>
            </a:r>
            <a:r>
              <a:rPr lang="en-US" dirty="0"/>
              <a:t>1976.73±1.89</a:t>
            </a:r>
          </a:p>
          <a:p>
            <a:r>
              <a:rPr lang="en-US" b="1" dirty="0"/>
              <a:t>[</a:t>
            </a:r>
            <a:r>
              <a:rPr lang="en-US" b="1" dirty="0" err="1"/>
              <a:t>cal</a:t>
            </a:r>
            <a:r>
              <a:rPr lang="en-US" b="1" dirty="0"/>
              <a:t> AD 1977.46 :</a:t>
            </a:r>
            <a:r>
              <a:rPr lang="en-US" b="1" dirty="0" err="1"/>
              <a:t>cal</a:t>
            </a:r>
            <a:r>
              <a:rPr lang="en-US" b="1" dirty="0"/>
              <a:t> AD 1977.56]0.019</a:t>
            </a:r>
            <a:r>
              <a:rPr lang="en-US" dirty="0"/>
              <a:t>    </a:t>
            </a:r>
            <a:r>
              <a:rPr lang="en-US" b="1" dirty="0"/>
              <a:t>1976.20±1.36</a:t>
            </a:r>
            <a:endParaRPr lang="en-US" dirty="0"/>
          </a:p>
          <a:p>
            <a:r>
              <a:rPr lang="en-US" dirty="0"/>
              <a:t>[</a:t>
            </a:r>
            <a:r>
              <a:rPr lang="en-US" dirty="0" err="1"/>
              <a:t>cal</a:t>
            </a:r>
            <a:r>
              <a:rPr lang="en-US" dirty="0"/>
              <a:t> AD 1978.61 :</a:t>
            </a:r>
            <a:r>
              <a:rPr lang="en-US" dirty="0" err="1"/>
              <a:t>cal</a:t>
            </a:r>
            <a:r>
              <a:rPr lang="en-US" dirty="0"/>
              <a:t> AD 1978.62]0.001</a:t>
            </a:r>
          </a:p>
          <a:p>
            <a:r>
              <a:rPr lang="en-US" b="1" dirty="0"/>
              <a:t> </a:t>
            </a:r>
            <a:endParaRPr lang="en-US" dirty="0"/>
          </a:p>
        </p:txBody>
      </p:sp>
    </p:spTree>
    <p:extLst>
      <p:ext uri="{BB962C8B-B14F-4D97-AF65-F5344CB8AC3E}">
        <p14:creationId xmlns:p14="http://schemas.microsoft.com/office/powerpoint/2010/main" val="17141798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9572" y="522517"/>
            <a:ext cx="9365466" cy="5685292"/>
          </a:xfrm>
        </p:spPr>
      </p:pic>
    </p:spTree>
    <p:extLst>
      <p:ext uri="{BB962C8B-B14F-4D97-AF65-F5344CB8AC3E}">
        <p14:creationId xmlns:p14="http://schemas.microsoft.com/office/powerpoint/2010/main" val="17892193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1960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24303" y="-1010334"/>
            <a:ext cx="6870274" cy="8890942"/>
          </a:xfrm>
          <a:prstGeom prst="rect">
            <a:avLst/>
          </a:prstGeom>
        </p:spPr>
      </p:pic>
    </p:spTree>
    <p:extLst>
      <p:ext uri="{BB962C8B-B14F-4D97-AF65-F5344CB8AC3E}">
        <p14:creationId xmlns:p14="http://schemas.microsoft.com/office/powerpoint/2010/main" val="27392553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8-09 at 4.26.56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55800" y="0"/>
            <a:ext cx="5214576" cy="6858000"/>
          </a:xfrm>
          <a:prstGeom prst="rect">
            <a:avLst/>
          </a:prstGeom>
        </p:spPr>
      </p:pic>
    </p:spTree>
    <p:extLst>
      <p:ext uri="{BB962C8B-B14F-4D97-AF65-F5344CB8AC3E}">
        <p14:creationId xmlns:p14="http://schemas.microsoft.com/office/powerpoint/2010/main" val="86603745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0682" y="55201"/>
            <a:ext cx="9009529" cy="6717758"/>
          </a:xfrm>
        </p:spPr>
      </p:pic>
    </p:spTree>
    <p:extLst>
      <p:ext uri="{BB962C8B-B14F-4D97-AF65-F5344CB8AC3E}">
        <p14:creationId xmlns:p14="http://schemas.microsoft.com/office/powerpoint/2010/main" val="28529509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888"/>
            <a:ext cx="8229600" cy="1143000"/>
          </a:xfrm>
        </p:spPr>
        <p:txBody>
          <a:bodyPr>
            <a:normAutofit fontScale="90000"/>
          </a:bodyPr>
          <a:lstStyle/>
          <a:p>
            <a:r>
              <a:rPr lang="en-US" dirty="0" smtClean="0"/>
              <a:t>Models of insect population dynamics</a:t>
            </a:r>
            <a:endParaRPr lang="en-US" dirty="0"/>
          </a:p>
        </p:txBody>
      </p:sp>
      <p:pic>
        <p:nvPicPr>
          <p:cNvPr id="4" name="Content Placeholder 3" descr="fig4.jpg"/>
          <p:cNvPicPr>
            <a:picLocks noGrp="1" noChangeAspect="1"/>
          </p:cNvPicPr>
          <p:nvPr>
            <p:ph idx="1"/>
          </p:nvPr>
        </p:nvPicPr>
        <p:blipFill>
          <a:blip r:embed="rId2" cstate="print">
            <a:extLst>
              <a:ext uri="{28A0092B-C50C-407E-A947-70E740481C1C}">
                <a14:useLocalDpi xmlns:a14="http://schemas.microsoft.com/office/drawing/2010/main"/>
              </a:ext>
            </a:extLst>
          </a:blip>
          <a:srcRect l="-36516" r="-36516"/>
          <a:stretch>
            <a:fillRect/>
          </a:stretch>
        </p:blipFill>
        <p:spPr>
          <a:xfrm>
            <a:off x="-446537" y="1100661"/>
            <a:ext cx="10030796" cy="5516551"/>
          </a:xfr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Summary and perspectives for the future research</a:t>
            </a:r>
            <a:endParaRPr lang="en-US" sz="2800" dirty="0"/>
          </a:p>
        </p:txBody>
      </p:sp>
      <p:sp>
        <p:nvSpPr>
          <p:cNvPr id="3" name="TextBox 2"/>
          <p:cNvSpPr txBox="1"/>
          <p:nvPr/>
        </p:nvSpPr>
        <p:spPr>
          <a:xfrm>
            <a:off x="179095" y="1269849"/>
            <a:ext cx="8507705" cy="3139321"/>
          </a:xfrm>
          <a:prstGeom prst="rect">
            <a:avLst/>
          </a:prstGeom>
          <a:noFill/>
        </p:spPr>
        <p:txBody>
          <a:bodyPr wrap="square" rtlCol="0">
            <a:spAutoFit/>
          </a:bodyPr>
          <a:lstStyle/>
          <a:p>
            <a:pPr marL="342900" indent="-342900">
              <a:buAutoNum type="arabicPeriod"/>
            </a:pPr>
            <a:r>
              <a:rPr lang="en-US" dirty="0" smtClean="0"/>
              <a:t>At the first time was applied 14C measurements to define the delay in pupa stage of the moths</a:t>
            </a:r>
          </a:p>
          <a:p>
            <a:pPr marL="342900" indent="-342900">
              <a:buAutoNum type="arabicPeriod"/>
            </a:pPr>
            <a:r>
              <a:rPr lang="en-US" dirty="0" smtClean="0"/>
              <a:t>There were analyzed the  feed and do not feed moths from collection of the end of 1970s –beginning of 1980s. It was shown that the fed adult moths could not be used for this kind of study because they consume the contemporary carbon.</a:t>
            </a:r>
          </a:p>
          <a:p>
            <a:pPr marL="342900" indent="-342900">
              <a:buAutoNum type="arabicPeriod"/>
            </a:pPr>
            <a:r>
              <a:rPr lang="en-US" dirty="0" smtClean="0"/>
              <a:t> The study has  shown that about 25-30% of the moth pupas were delayed at least for 1-3 years and some of them possible to 10-15 years.</a:t>
            </a:r>
          </a:p>
          <a:p>
            <a:pPr marL="342900" indent="-342900">
              <a:buAutoNum type="arabicPeriod"/>
            </a:pPr>
            <a:r>
              <a:rPr lang="en-US" dirty="0" smtClean="0"/>
              <a:t>Given our method success, we now plan to analyze more specimens to measure how frequent super diapause is across natural populations and how it may be affected by geographical location and oscillation of the weather pattern.</a:t>
            </a:r>
          </a:p>
          <a:p>
            <a:endParaRPr lang="en-US" dirty="0" smtClean="0"/>
          </a:p>
        </p:txBody>
      </p:sp>
      <p:sp>
        <p:nvSpPr>
          <p:cNvPr id="5" name="TextBox 4"/>
          <p:cNvSpPr txBox="1"/>
          <p:nvPr/>
        </p:nvSpPr>
        <p:spPr>
          <a:xfrm>
            <a:off x="2605012" y="5095677"/>
            <a:ext cx="3635579" cy="646331"/>
          </a:xfrm>
          <a:prstGeom prst="rect">
            <a:avLst/>
          </a:prstGeom>
          <a:noFill/>
        </p:spPr>
        <p:txBody>
          <a:bodyPr wrap="square" rtlCol="0">
            <a:spAutoFit/>
          </a:bodyPr>
          <a:lstStyle/>
          <a:p>
            <a:pPr algn="ctr"/>
            <a:r>
              <a:rPr lang="en-US" sz="3600" dirty="0" smtClean="0"/>
              <a:t>THANKS</a:t>
            </a:r>
            <a:endParaRPr lang="en-US" sz="3600" dirty="0"/>
          </a:p>
        </p:txBody>
      </p:sp>
    </p:spTree>
    <p:extLst>
      <p:ext uri="{BB962C8B-B14F-4D97-AF65-F5344CB8AC3E}">
        <p14:creationId xmlns:p14="http://schemas.microsoft.com/office/powerpoint/2010/main" val="164406664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4563" y="0"/>
            <a:ext cx="9797092" cy="6858000"/>
          </a:xfrm>
          <a:prstGeom prst="rect">
            <a:avLst/>
          </a:prstGeom>
        </p:spPr>
      </p:pic>
      <p:sp>
        <p:nvSpPr>
          <p:cNvPr id="3" name="TextBox 2"/>
          <p:cNvSpPr txBox="1"/>
          <p:nvPr/>
        </p:nvSpPr>
        <p:spPr>
          <a:xfrm>
            <a:off x="6984689" y="3549066"/>
            <a:ext cx="2409635" cy="1569660"/>
          </a:xfrm>
          <a:prstGeom prst="rect">
            <a:avLst/>
          </a:prstGeom>
          <a:noFill/>
        </p:spPr>
        <p:txBody>
          <a:bodyPr wrap="square" rtlCol="0">
            <a:spAutoFit/>
          </a:bodyPr>
          <a:lstStyle/>
          <a:p>
            <a:r>
              <a:rPr lang="en-US" sz="9600" dirty="0" smtClean="0">
                <a:solidFill>
                  <a:schemeClr val="bg1"/>
                </a:solidFill>
              </a:rPr>
              <a:t>???</a:t>
            </a:r>
            <a:endParaRPr lang="en-US" sz="9600" dirty="0">
              <a:solidFill>
                <a:schemeClr val="bg1"/>
              </a:solidFill>
            </a:endParaRPr>
          </a:p>
        </p:txBody>
      </p:sp>
    </p:spTree>
    <p:extLst>
      <p:ext uri="{BB962C8B-B14F-4D97-AF65-F5344CB8AC3E}">
        <p14:creationId xmlns:p14="http://schemas.microsoft.com/office/powerpoint/2010/main" val="11140995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Screen Shot 2016-02-18 at 1.10.02 PM.png"/>
          <p:cNvPicPr>
            <a:picLocks noChangeAspect="1"/>
          </p:cNvPicPr>
          <p:nvPr/>
        </p:nvPicPr>
        <p:blipFill>
          <a:blip r:embed="rId2" cstate="print">
            <a:extLst>
              <a:ext uri="{28A0092B-C50C-407E-A947-70E740481C1C}">
                <a14:useLocalDpi xmlns:a14="http://schemas.microsoft.com/office/drawing/2010/main"/>
              </a:ext>
            </a:extLst>
          </a:blip>
          <a:srcRect l="-32598" r="-32598"/>
          <a:stretch>
            <a:fillRect/>
          </a:stretch>
        </p:blipFill>
        <p:spPr>
          <a:xfrm>
            <a:off x="-1659453" y="-22628"/>
            <a:ext cx="12480322" cy="6863697"/>
          </a:xfrm>
          <a:prstGeom prst="rect">
            <a:avLst/>
          </a:prstGeom>
        </p:spPr>
      </p:pic>
    </p:spTree>
    <p:extLst>
      <p:ext uri="{BB962C8B-B14F-4D97-AF65-F5344CB8AC3E}">
        <p14:creationId xmlns:p14="http://schemas.microsoft.com/office/powerpoint/2010/main" val="5725717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thingmap.jpg"/>
          <p:cNvPicPr>
            <a:picLocks noChangeAspect="1"/>
          </p:cNvPicPr>
          <p:nvPr/>
        </p:nvPicPr>
        <p:blipFill>
          <a:blip r:embed="rId2"/>
          <a:stretch>
            <a:fillRect/>
          </a:stretch>
        </p:blipFill>
        <p:spPr>
          <a:xfrm>
            <a:off x="898151" y="0"/>
            <a:ext cx="7441569" cy="6858000"/>
          </a:xfrm>
          <a:prstGeom prst="rect">
            <a:avLst/>
          </a:prstGeom>
        </p:spPr>
      </p:pic>
      <p:sp>
        <p:nvSpPr>
          <p:cNvPr id="3" name="Oval 2"/>
          <p:cNvSpPr/>
          <p:nvPr/>
        </p:nvSpPr>
        <p:spPr>
          <a:xfrm>
            <a:off x="5069419" y="2899833"/>
            <a:ext cx="190500" cy="190500"/>
          </a:xfrm>
          <a:prstGeom prst="ellipse">
            <a:avLst/>
          </a:prstGeom>
          <a:solidFill>
            <a:srgbClr val="FF0000"/>
          </a:solidFill>
          <a:ln w="63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142417852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Life cycle</a:t>
            </a:r>
            <a:endParaRPr lang="en-US" sz="6000" dirty="0"/>
          </a:p>
        </p:txBody>
      </p:sp>
      <p:sp>
        <p:nvSpPr>
          <p:cNvPr id="3" name="Content Placeholder 2"/>
          <p:cNvSpPr>
            <a:spLocks noGrp="1"/>
          </p:cNvSpPr>
          <p:nvPr>
            <p:ph idx="1"/>
          </p:nvPr>
        </p:nvSpPr>
        <p:spPr/>
        <p:txBody>
          <a:bodyPr/>
          <a:lstStyle/>
          <a:p>
            <a:r>
              <a:rPr lang="en-US" sz="6000" dirty="0" smtClean="0"/>
              <a:t>Pupa</a:t>
            </a:r>
          </a:p>
          <a:p>
            <a:r>
              <a:rPr lang="en-US" sz="6000" dirty="0" smtClean="0"/>
              <a:t>Adult</a:t>
            </a:r>
          </a:p>
          <a:p>
            <a:r>
              <a:rPr lang="en-US" sz="6000" dirty="0" smtClean="0"/>
              <a:t>Egg</a:t>
            </a:r>
          </a:p>
          <a:p>
            <a:r>
              <a:rPr lang="en-US" sz="6000" dirty="0" smtClean="0"/>
              <a:t>Larva</a:t>
            </a:r>
            <a:endParaRPr lang="en-US" sz="6000" dirty="0"/>
          </a:p>
        </p:txBody>
      </p:sp>
    </p:spTree>
    <p:extLst>
      <p:ext uri="{BB962C8B-B14F-4D97-AF65-F5344CB8AC3E}">
        <p14:creationId xmlns:p14="http://schemas.microsoft.com/office/powerpoint/2010/main" val="28963301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Pupa banks</a:t>
            </a:r>
            <a:endParaRPr lang="en-US" b="1" dirty="0"/>
          </a:p>
        </p:txBody>
      </p:sp>
      <p:pic>
        <p:nvPicPr>
          <p:cNvPr id="4" name="Content Placeholder 3" descr="Screen Shot 2016-02-17 at 2.54.46 PM.png"/>
          <p:cNvPicPr>
            <a:picLocks noGrp="1" noChangeAspect="1"/>
          </p:cNvPicPr>
          <p:nvPr>
            <p:ph idx="1"/>
          </p:nvPr>
        </p:nvPicPr>
        <p:blipFill>
          <a:blip r:embed="rId2" cstate="print">
            <a:extLst>
              <a:ext uri="{28A0092B-C50C-407E-A947-70E740481C1C}">
                <a14:useLocalDpi xmlns:a14="http://schemas.microsoft.com/office/drawing/2010/main"/>
              </a:ext>
            </a:extLst>
          </a:blip>
          <a:srcRect l="-7465" r="-7465"/>
          <a:stretch>
            <a:fillRect/>
          </a:stretch>
        </p:blipFill>
        <p:spPr/>
      </p:pic>
    </p:spTree>
    <p:extLst>
      <p:ext uri="{BB962C8B-B14F-4D97-AF65-F5344CB8AC3E}">
        <p14:creationId xmlns:p14="http://schemas.microsoft.com/office/powerpoint/2010/main" val="11438267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6-06-03 at 1.06.45 PM.png"/>
          <p:cNvPicPr>
            <a:picLocks noGrp="1" noChangeAspect="1"/>
          </p:cNvPicPr>
          <p:nvPr>
            <p:ph idx="1"/>
          </p:nvPr>
        </p:nvPicPr>
        <p:blipFill>
          <a:blip r:embed="rId2" cstate="print">
            <a:extLst>
              <a:ext uri="{28A0092B-C50C-407E-A947-70E740481C1C}">
                <a14:useLocalDpi xmlns:a14="http://schemas.microsoft.com/office/drawing/2010/main"/>
              </a:ext>
            </a:extLst>
          </a:blip>
          <a:srcRect l="-12121" r="-12121"/>
          <a:stretch>
            <a:fillRect/>
          </a:stretch>
        </p:blipFill>
        <p:spPr>
          <a:xfrm>
            <a:off x="-1825938" y="-84666"/>
            <a:ext cx="12815674" cy="7048127"/>
          </a:xfrm>
        </p:spPr>
      </p:pic>
    </p:spTree>
    <p:extLst>
      <p:ext uri="{BB962C8B-B14F-4D97-AF65-F5344CB8AC3E}">
        <p14:creationId xmlns:p14="http://schemas.microsoft.com/office/powerpoint/2010/main" val="34745533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94842"/>
            <a:ext cx="9323614" cy="8275470"/>
          </a:xfrm>
        </p:spPr>
      </p:pic>
    </p:spTree>
    <p:extLst>
      <p:ext uri="{BB962C8B-B14F-4D97-AF65-F5344CB8AC3E}">
        <p14:creationId xmlns:p14="http://schemas.microsoft.com/office/powerpoint/2010/main" val="4523226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01531" y="0"/>
            <a:ext cx="10561450" cy="6973418"/>
          </a:xfrm>
        </p:spPr>
      </p:pic>
    </p:spTree>
    <p:extLst>
      <p:ext uri="{BB962C8B-B14F-4D97-AF65-F5344CB8AC3E}">
        <p14:creationId xmlns:p14="http://schemas.microsoft.com/office/powerpoint/2010/main" val="36503890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8980</TotalTime>
  <Words>269</Words>
  <Application>Microsoft Macintosh PowerPoint</Application>
  <PresentationFormat>On-screen Show (4:3)</PresentationFormat>
  <Paragraphs>38</Paragraphs>
  <Slides>28</Slides>
  <Notes>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Novel use of 14C bomb-pulse to measure how many years saturniidae moths spend as pupae John Pickering and Alex Cherkinsky University of Georgia, Athens, Georgia, USA   </vt:lpstr>
      <vt:lpstr>PowerPoint Presentation</vt:lpstr>
      <vt:lpstr>PowerPoint Presentation</vt:lpstr>
      <vt:lpstr>PowerPoint Presentation</vt:lpstr>
      <vt:lpstr>Life cycle</vt:lpstr>
      <vt:lpstr>Pupa banks</vt:lpstr>
      <vt:lpstr>PowerPoint Presentation</vt:lpstr>
      <vt:lpstr>PowerPoint Presentation</vt:lpstr>
      <vt:lpstr>PowerPoint Presentation</vt:lpstr>
      <vt:lpstr>Synchronized flight pattern</vt:lpstr>
      <vt:lpstr>Dryocampa rubicunda [Saturniidae] Rosy Maple Moth</vt:lpstr>
      <vt:lpstr>Complex flight pattern</vt:lpstr>
      <vt:lpstr>PowerPoint Presentation</vt:lpstr>
      <vt:lpstr>PowerPoint Presentation</vt:lpstr>
      <vt:lpstr>Moth families</vt:lpstr>
      <vt:lpstr>PowerPoint Presentation</vt:lpstr>
      <vt:lpstr>Bomb-pulse radiocarbon dating</vt:lpstr>
      <vt:lpstr>PowerPoint Presentation</vt:lpstr>
      <vt:lpstr>Automeris io, Io Moth</vt:lpstr>
      <vt:lpstr>PowerPoint Presentation</vt:lpstr>
      <vt:lpstr>PowerPoint Presentation</vt:lpstr>
      <vt:lpstr>PowerPoint Presentation</vt:lpstr>
      <vt:lpstr>PowerPoint Presentation</vt:lpstr>
      <vt:lpstr>PowerPoint Presentation</vt:lpstr>
      <vt:lpstr>PowerPoint Presentation</vt:lpstr>
      <vt:lpstr>Models of insect population dynamics</vt:lpstr>
      <vt:lpstr>Summary and perspectives for the future research</vt:lpstr>
      <vt:lpstr>PowerPoint Presentation</vt:lpstr>
    </vt:vector>
  </TitlesOfParts>
  <Company>The Polistes Foundation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Nancy Lowe</dc:creator>
  <cp:lastModifiedBy>Alex Cherkinsky</cp:lastModifiedBy>
  <cp:revision>154</cp:revision>
  <dcterms:created xsi:type="dcterms:W3CDTF">2016-06-03T17:12:44Z</dcterms:created>
  <dcterms:modified xsi:type="dcterms:W3CDTF">2017-08-11T20:14:09Z</dcterms:modified>
</cp:coreProperties>
</file>